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notesMasterIdLst>
    <p:notesMasterId r:id="rId20"/>
  </p:notesMasterIdLst>
  <p:sldIdLst>
    <p:sldId id="290" r:id="rId2"/>
    <p:sldId id="307" r:id="rId3"/>
    <p:sldId id="299" r:id="rId4"/>
    <p:sldId id="266" r:id="rId5"/>
    <p:sldId id="313" r:id="rId6"/>
    <p:sldId id="296" r:id="rId7"/>
    <p:sldId id="306" r:id="rId8"/>
    <p:sldId id="309" r:id="rId9"/>
    <p:sldId id="263" r:id="rId10"/>
    <p:sldId id="264" r:id="rId11"/>
    <p:sldId id="314" r:id="rId12"/>
    <p:sldId id="286" r:id="rId13"/>
    <p:sldId id="280" r:id="rId14"/>
    <p:sldId id="302" r:id="rId15"/>
    <p:sldId id="310" r:id="rId16"/>
    <p:sldId id="281" r:id="rId17"/>
    <p:sldId id="282" r:id="rId18"/>
    <p:sldId id="29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7" autoAdjust="0"/>
    <p:restoredTop sz="93737" autoAdjust="0"/>
  </p:normalViewPr>
  <p:slideViewPr>
    <p:cSldViewPr>
      <p:cViewPr varScale="1">
        <p:scale>
          <a:sx n="69" d="100"/>
          <a:sy n="69" d="100"/>
        </p:scale>
        <p:origin x="-978" y="-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-14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CF75E-DEDA-470E-B7F8-21D4BA652976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606E3-57A6-49F5-AE25-EF802E464F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0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606E3-57A6-49F5-AE25-EF802E464F0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58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0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9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0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9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4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68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3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1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7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554182"/>
            <a:ext cx="8382000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“বিস্‌মিল্লাহির রহমানির রহিম”</a:t>
            </a:r>
            <a:endParaRPr lang="en-US" sz="6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2514601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শিক্ষার্থীকে আজকের পাঠে শুভেচ্ছা ও 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4981453"/>
            <a:ext cx="53340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1" y="3810000"/>
            <a:ext cx="3498273" cy="249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6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/>
          <p:cNvSpPr/>
          <p:nvPr/>
        </p:nvSpPr>
        <p:spPr>
          <a:xfrm>
            <a:off x="8595360" y="4334209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7086600" y="4885991"/>
            <a:ext cx="2057400" cy="3048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514600" y="4876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Flowchart: Magnetic Disk 4"/>
          <p:cNvSpPr/>
          <p:nvPr/>
        </p:nvSpPr>
        <p:spPr>
          <a:xfrm>
            <a:off x="2514600" y="4343400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3200400" y="4343400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Magnetic Disk 6"/>
          <p:cNvSpPr/>
          <p:nvPr/>
        </p:nvSpPr>
        <p:spPr>
          <a:xfrm>
            <a:off x="3886200" y="4343400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Magnetic Disk 7"/>
          <p:cNvSpPr/>
          <p:nvPr/>
        </p:nvSpPr>
        <p:spPr>
          <a:xfrm>
            <a:off x="4572000" y="4343400"/>
            <a:ext cx="609600" cy="533400"/>
          </a:xfrm>
          <a:prstGeom prst="flowChartMagneticDisk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343403" y="2045021"/>
            <a:ext cx="3503703" cy="12383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Magnetic Disk 9"/>
          <p:cNvSpPr/>
          <p:nvPr/>
        </p:nvSpPr>
        <p:spPr>
          <a:xfrm>
            <a:off x="7923303" y="4352591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agnetic Disk 10"/>
          <p:cNvSpPr/>
          <p:nvPr/>
        </p:nvSpPr>
        <p:spPr>
          <a:xfrm>
            <a:off x="7237503" y="4352591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Magnetic Disk 11"/>
          <p:cNvSpPr/>
          <p:nvPr/>
        </p:nvSpPr>
        <p:spPr>
          <a:xfrm>
            <a:off x="6330723" y="1474469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Magnetic Disk 12"/>
          <p:cNvSpPr/>
          <p:nvPr/>
        </p:nvSpPr>
        <p:spPr>
          <a:xfrm>
            <a:off x="5565661" y="1499235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354" y="1514812"/>
            <a:ext cx="621846" cy="542591"/>
          </a:xfrm>
          <a:prstGeom prst="rect">
            <a:avLst/>
          </a:prstGeom>
        </p:spPr>
      </p:pic>
      <p:sp>
        <p:nvSpPr>
          <p:cNvPr id="17" name="Flowchart: Magnetic Disk 16"/>
          <p:cNvSpPr/>
          <p:nvPr/>
        </p:nvSpPr>
        <p:spPr>
          <a:xfrm>
            <a:off x="7095785" y="1474469"/>
            <a:ext cx="609600" cy="533400"/>
          </a:xfrm>
          <a:prstGeom prst="flowChartMagneticDisk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5200" y="914400"/>
            <a:ext cx="5054589" cy="1107996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ctr"/>
            <a:r>
              <a:rPr lang="bn-BD" sz="6600" dirty="0" smtClean="0"/>
              <a:t>জোড়ায় কাজ </a:t>
            </a:r>
            <a:endParaRPr lang="en-US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1714500" y="3657600"/>
            <a:ext cx="8724900" cy="1015663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n-BD" sz="6000" dirty="0">
                <a:latin typeface="NikoshBAN" pitchFamily="2" charset="0"/>
                <a:cs typeface="NikoshBAN" pitchFamily="2" charset="0"/>
              </a:rPr>
              <a:t>সংযোগ সেট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কিভাবে গঠন করবে 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0519" y="5410200"/>
            <a:ext cx="8724900" cy="10156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n-BD" sz="6000" dirty="0">
                <a:latin typeface="NikoshBAN" pitchFamily="2" charset="0"/>
                <a:cs typeface="NikoshBAN" pitchFamily="2" charset="0"/>
              </a:rPr>
              <a:t>ছেদ সেট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কিভাবে গঠন করবে 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6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143000" y="1257300"/>
            <a:ext cx="1828800" cy="12954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2971800" y="1310640"/>
            <a:ext cx="1371600" cy="121920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Decision 6"/>
          <p:cNvSpPr/>
          <p:nvPr/>
        </p:nvSpPr>
        <p:spPr>
          <a:xfrm>
            <a:off x="2636520" y="1447800"/>
            <a:ext cx="609600" cy="838200"/>
          </a:xfrm>
          <a:prstGeom prst="flowChartDecisi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Decision 7"/>
          <p:cNvSpPr/>
          <p:nvPr/>
        </p:nvSpPr>
        <p:spPr>
          <a:xfrm>
            <a:off x="1994179" y="1394460"/>
            <a:ext cx="685800" cy="609600"/>
          </a:xfrm>
          <a:prstGeom prst="flowChartDecisi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Decision 8"/>
          <p:cNvSpPr/>
          <p:nvPr/>
        </p:nvSpPr>
        <p:spPr>
          <a:xfrm>
            <a:off x="1765579" y="624840"/>
            <a:ext cx="533400" cy="838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Decision 10"/>
          <p:cNvSpPr/>
          <p:nvPr/>
        </p:nvSpPr>
        <p:spPr>
          <a:xfrm>
            <a:off x="2628900" y="685800"/>
            <a:ext cx="228600" cy="838200"/>
          </a:xfrm>
          <a:prstGeom prst="flowChartDecision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062759" y="2880360"/>
            <a:ext cx="1879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00B050"/>
                </a:solidFill>
              </a:rPr>
              <a:t>কিছু পাথর </a:t>
            </a:r>
            <a:endParaRPr lang="en-US" sz="2800" dirty="0">
              <a:solidFill>
                <a:srgbClr val="00B05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5865139" y="1257300"/>
            <a:ext cx="2212061" cy="1295400"/>
          </a:xfrm>
          <a:prstGeom prst="straightConnector1">
            <a:avLst/>
          </a:prstGeom>
          <a:ln w="762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8100060" y="1257300"/>
            <a:ext cx="1828800" cy="129540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236739" y="1196340"/>
            <a:ext cx="383261" cy="80772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7788771" y="975360"/>
            <a:ext cx="228600" cy="518160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305800" y="1600200"/>
            <a:ext cx="457200" cy="4038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Triangle 21"/>
          <p:cNvSpPr/>
          <p:nvPr/>
        </p:nvSpPr>
        <p:spPr>
          <a:xfrm>
            <a:off x="8991600" y="1043940"/>
            <a:ext cx="457200" cy="4800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arallelogram 22"/>
          <p:cNvSpPr/>
          <p:nvPr/>
        </p:nvSpPr>
        <p:spPr>
          <a:xfrm>
            <a:off x="8100060" y="1104900"/>
            <a:ext cx="662940" cy="358140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620000" y="288036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>
                <a:solidFill>
                  <a:srgbClr val="00B050"/>
                </a:solidFill>
              </a:rPr>
              <a:t>কিছু পাথর 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6" name="Parallelogram 25"/>
          <p:cNvSpPr/>
          <p:nvPr/>
        </p:nvSpPr>
        <p:spPr>
          <a:xfrm>
            <a:off x="3069729" y="975360"/>
            <a:ext cx="662940" cy="358140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Decision 26"/>
          <p:cNvSpPr/>
          <p:nvPr/>
        </p:nvSpPr>
        <p:spPr>
          <a:xfrm>
            <a:off x="7696200" y="1584960"/>
            <a:ext cx="609600" cy="838200"/>
          </a:xfrm>
          <a:prstGeom prst="flowChartDecisi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770100" y="3974812"/>
            <a:ext cx="4343400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bg1"/>
                </a:solidFill>
              </a:rPr>
              <a:t>রংএর মিল পাওয়া যাবে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65579" y="5130819"/>
            <a:ext cx="36576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</a:rPr>
              <a:t>ছবির </a:t>
            </a:r>
            <a:r>
              <a:rPr lang="bn-BD" sz="2800" dirty="0">
                <a:solidFill>
                  <a:srgbClr val="002060"/>
                </a:solidFill>
              </a:rPr>
              <a:t>মিল পাওয়া যাবে 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31" y="3601729"/>
            <a:ext cx="1524000" cy="1524000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7957131" y="5466872"/>
            <a:ext cx="1936749" cy="707886"/>
          </a:xfrm>
          <a:prstGeom prst="rect">
            <a:avLst/>
          </a:prstGeom>
          <a:solidFill>
            <a:srgbClr val="7030A0"/>
          </a:solidFill>
        </p:spPr>
        <p:txBody>
          <a:bodyPr wrap="none">
            <a:spAutoFit/>
          </a:bodyPr>
          <a:lstStyle/>
          <a:p>
            <a:r>
              <a:rPr lang="bn-BD" sz="4000" dirty="0"/>
              <a:t>সংযোগ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6118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7" grpId="0" animBg="1"/>
      <p:bldP spid="28" grpId="0" animBg="1"/>
      <p:bldP spid="30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762000"/>
            <a:ext cx="7010400" cy="144655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800" u="sng" dirty="0"/>
              <a:t>দলগত কাজ</a:t>
            </a:r>
            <a:endParaRPr lang="en-US" sz="88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3581401"/>
            <a:ext cx="9144000" cy="144655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#    </a:t>
            </a:r>
            <a:r>
              <a:rPr lang="en-US" sz="48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{</a:t>
            </a:r>
            <a:r>
              <a:rPr lang="en-US" sz="4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2,7,14</a:t>
            </a:r>
            <a:r>
              <a:rPr lang="bn-BD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সেটটিকে </a:t>
            </a:r>
            <a:r>
              <a:rPr lang="bn-BD" sz="4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সেট গঠন  পদ্ধতিতে                                 </a:t>
            </a:r>
          </a:p>
          <a:p>
            <a:pPr algn="ctr"/>
            <a:r>
              <a:rPr lang="bn-BD" sz="4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প্রকাশ কর ।    </a:t>
            </a:r>
            <a:r>
              <a:rPr lang="en-US" sz="4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380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2209800" y="1117600"/>
            <a:ext cx="7924800" cy="381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29001" y="1295400"/>
            <a:ext cx="595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4038601" y="1219200"/>
            <a:ext cx="536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3503614" y="3098800"/>
            <a:ext cx="5810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4037014" y="3022600"/>
            <a:ext cx="536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4495800" y="2133600"/>
            <a:ext cx="19954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3,4,6}</a:t>
            </a:r>
          </a:p>
        </p:txBody>
      </p:sp>
      <p:sp>
        <p:nvSpPr>
          <p:cNvPr id="22536" name="TextBox 1"/>
          <p:cNvSpPr txBox="1">
            <a:spLocks noChangeArrowheads="1"/>
          </p:cNvSpPr>
          <p:nvPr/>
        </p:nvSpPr>
        <p:spPr bwMode="auto">
          <a:xfrm>
            <a:off x="2527301" y="3116264"/>
            <a:ext cx="595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 rot="10800000">
            <a:off x="2987675" y="3048000"/>
            <a:ext cx="5921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∩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4572001" y="1270000"/>
            <a:ext cx="28241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{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1,2,3,4,5}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3429001" y="2133600"/>
            <a:ext cx="5810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4038601" y="2108200"/>
            <a:ext cx="536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 rot="10800000">
            <a:off x="7359363" y="3159993"/>
            <a:ext cx="5549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47420" y="5758731"/>
            <a:ext cx="3581400" cy="8302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সংযোগ সেট গঠন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4"/>
          <p:cNvSpPr txBox="1">
            <a:spLocks noChangeArrowheads="1"/>
          </p:cNvSpPr>
          <p:nvPr/>
        </p:nvSpPr>
        <p:spPr bwMode="auto">
          <a:xfrm>
            <a:off x="4502155" y="3048000"/>
            <a:ext cx="27959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{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1,2,3,4,5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TextBox 7"/>
          <p:cNvSpPr txBox="1">
            <a:spLocks noChangeArrowheads="1"/>
          </p:cNvSpPr>
          <p:nvPr/>
        </p:nvSpPr>
        <p:spPr bwMode="auto">
          <a:xfrm>
            <a:off x="7926077" y="3033036"/>
            <a:ext cx="19954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3,4,6}</a:t>
            </a:r>
          </a:p>
        </p:txBody>
      </p:sp>
      <p:sp>
        <p:nvSpPr>
          <p:cNvPr id="36" name="TextBox 7"/>
          <p:cNvSpPr txBox="1">
            <a:spLocks noChangeArrowheads="1"/>
          </p:cNvSpPr>
          <p:nvPr/>
        </p:nvSpPr>
        <p:spPr bwMode="auto">
          <a:xfrm>
            <a:off x="4305301" y="3961903"/>
            <a:ext cx="326563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1,2,3,4,5,6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4285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/>
      <p:bldP spid="22533" grpId="0"/>
      <p:bldP spid="22534" grpId="0"/>
      <p:bldP spid="22535" grpId="0"/>
      <p:bldP spid="22536" grpId="0"/>
      <p:bldP spid="13" grpId="0"/>
      <p:bldP spid="14" grpId="0"/>
      <p:bldP spid="15" grpId="0"/>
      <p:bldP spid="16" grpId="0"/>
      <p:bldP spid="17" grpId="0"/>
      <p:bldP spid="34" grpId="0"/>
      <p:bldP spid="35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2209800" y="1117600"/>
            <a:ext cx="7924800" cy="381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29001" y="1295400"/>
            <a:ext cx="595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4038601" y="1219200"/>
            <a:ext cx="536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3503614" y="3098800"/>
            <a:ext cx="5810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4037014" y="3022600"/>
            <a:ext cx="536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4495800" y="2133600"/>
            <a:ext cx="19954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3,4,6}</a:t>
            </a:r>
          </a:p>
        </p:txBody>
      </p:sp>
      <p:sp>
        <p:nvSpPr>
          <p:cNvPr id="22536" name="TextBox 1"/>
          <p:cNvSpPr txBox="1">
            <a:spLocks noChangeArrowheads="1"/>
          </p:cNvSpPr>
          <p:nvPr/>
        </p:nvSpPr>
        <p:spPr bwMode="auto">
          <a:xfrm>
            <a:off x="2527301" y="3116264"/>
            <a:ext cx="595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4572001" y="1270000"/>
            <a:ext cx="28241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{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1,2,3,4,5}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3429001" y="2133600"/>
            <a:ext cx="5810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4038601" y="2108200"/>
            <a:ext cx="536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47420" y="5758731"/>
            <a:ext cx="3581400" cy="8302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ছেদ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সেট গঠন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4"/>
          <p:cNvSpPr txBox="1">
            <a:spLocks noChangeArrowheads="1"/>
          </p:cNvSpPr>
          <p:nvPr/>
        </p:nvSpPr>
        <p:spPr bwMode="auto">
          <a:xfrm>
            <a:off x="4502155" y="3048000"/>
            <a:ext cx="27959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{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1,2,3,4,5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TextBox 7"/>
          <p:cNvSpPr txBox="1">
            <a:spLocks noChangeArrowheads="1"/>
          </p:cNvSpPr>
          <p:nvPr/>
        </p:nvSpPr>
        <p:spPr bwMode="auto">
          <a:xfrm>
            <a:off x="7926077" y="3033036"/>
            <a:ext cx="19954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3,4,6}</a:t>
            </a:r>
          </a:p>
        </p:txBody>
      </p:sp>
      <p:sp>
        <p:nvSpPr>
          <p:cNvPr id="36" name="TextBox 7"/>
          <p:cNvSpPr txBox="1">
            <a:spLocks noChangeArrowheads="1"/>
          </p:cNvSpPr>
          <p:nvPr/>
        </p:nvSpPr>
        <p:spPr bwMode="auto">
          <a:xfrm>
            <a:off x="4305301" y="3961903"/>
            <a:ext cx="157286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3,4}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Block Arc 17"/>
          <p:cNvSpPr/>
          <p:nvPr/>
        </p:nvSpPr>
        <p:spPr>
          <a:xfrm>
            <a:off x="3172049" y="3160333"/>
            <a:ext cx="331565" cy="1030351"/>
          </a:xfrm>
          <a:prstGeom prst="blockArc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Block Arc 19"/>
          <p:cNvSpPr/>
          <p:nvPr/>
        </p:nvSpPr>
        <p:spPr>
          <a:xfrm>
            <a:off x="7371609" y="3250471"/>
            <a:ext cx="331565" cy="1030351"/>
          </a:xfrm>
          <a:prstGeom prst="blockArc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29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/>
      <p:bldP spid="22533" grpId="0"/>
      <p:bldP spid="22534" grpId="0"/>
      <p:bldP spid="22535" grpId="0"/>
      <p:bldP spid="22536" grpId="0"/>
      <p:bldP spid="14" grpId="0"/>
      <p:bldP spid="15" grpId="0"/>
      <p:bldP spid="16" grpId="0"/>
      <p:bldP spid="5" grpId="0" animBg="1"/>
      <p:bldP spid="34" grpId="0"/>
      <p:bldP spid="35" grpId="0"/>
      <p:bldP spid="36" grpId="0"/>
      <p:bldP spid="18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28800" y="838200"/>
            <a:ext cx="8305800" cy="20574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solidFill>
                  <a:srgbClr val="002060"/>
                </a:solidFill>
              </a:rPr>
              <a:t>মূল্যায়ন</a:t>
            </a:r>
            <a:endParaRPr lang="en-US" sz="6000" dirty="0">
              <a:solidFill>
                <a:srgbClr val="00206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952171" y="3276600"/>
            <a:ext cx="8458200" cy="1143000"/>
          </a:xfrm>
          <a:prstGeom prst="roundRect">
            <a:avLst>
              <a:gd name="adj" fmla="val 5000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সেট কি ?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752600" y="5105400"/>
            <a:ext cx="8686800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itchFamily="2" charset="0"/>
                <a:cs typeface="NikoshBAN" pitchFamily="2" charset="0"/>
              </a:rPr>
              <a:t>২। সেট প্রকাশের  পদ্ধতি কয়টি ও কি কি ?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3352800" y="228600"/>
            <a:ext cx="5562600" cy="2895600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rgbClr val="7030A0"/>
                </a:solidFill>
              </a:rPr>
              <a:t>বাড়ীর কাজ</a:t>
            </a:r>
            <a:endParaRPr lang="en-US" sz="44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8700" y="3310235"/>
            <a:ext cx="10210800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koshBAN" pitchFamily="2" charset="0"/>
                <a:cs typeface="NikoshBAN" pitchFamily="2" charset="0"/>
              </a:rPr>
              <a:t>1. 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A=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2,3,5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},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B={3,4,5}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হলে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AuB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এবং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AnB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সেট নির্ণয় কর ?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8700" y="4419600"/>
            <a:ext cx="9372600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3,5,7,9,11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সেট গঠন  পদধতিতে  প্রকাশ কর ?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12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81001"/>
            <a:ext cx="655320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8000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সমাপ্তি ঘোষণাঃ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2209800"/>
            <a:ext cx="8001000" cy="156966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শিক্ষার্থীকে ধন্যবাদ জানিয়ে আজকের পাঠদান সমাপ্তি ঘোষণা করছি ।</a:t>
            </a:r>
            <a:endParaRPr lang="en-US" sz="2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4572000"/>
            <a:ext cx="6705600" cy="186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115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আল্লাহ্‌ হাফেজ </a:t>
            </a:r>
            <a:endParaRPr lang="en-US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9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904408" y="228600"/>
            <a:ext cx="7467600" cy="1539246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BD" sz="9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881625" y="1989561"/>
            <a:ext cx="6306872" cy="990597"/>
          </a:xfrm>
          <a:custGeom>
            <a:avLst/>
            <a:gdLst>
              <a:gd name="connsiteX0" fmla="*/ 0 w 5160825"/>
              <a:gd name="connsiteY0" fmla="*/ 0 h 1223178"/>
              <a:gd name="connsiteX1" fmla="*/ 4549236 w 5160825"/>
              <a:gd name="connsiteY1" fmla="*/ 0 h 1223178"/>
              <a:gd name="connsiteX2" fmla="*/ 5160825 w 5160825"/>
              <a:gd name="connsiteY2" fmla="*/ 611589 h 1223178"/>
              <a:gd name="connsiteX3" fmla="*/ 4549236 w 5160825"/>
              <a:gd name="connsiteY3" fmla="*/ 1223178 h 1223178"/>
              <a:gd name="connsiteX4" fmla="*/ 0 w 5160825"/>
              <a:gd name="connsiteY4" fmla="*/ 1223178 h 1223178"/>
              <a:gd name="connsiteX5" fmla="*/ 0 w 5160825"/>
              <a:gd name="connsiteY5" fmla="*/ 0 h 1223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60825" h="1223178">
                <a:moveTo>
                  <a:pt x="5160825" y="1223177"/>
                </a:moveTo>
                <a:lnTo>
                  <a:pt x="611589" y="1223177"/>
                </a:lnTo>
                <a:lnTo>
                  <a:pt x="0" y="611589"/>
                </a:lnTo>
                <a:lnTo>
                  <a:pt x="611589" y="1"/>
                </a:lnTo>
                <a:lnTo>
                  <a:pt x="5160825" y="1"/>
                </a:lnTo>
                <a:lnTo>
                  <a:pt x="5160825" y="1223177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6192" tIns="76201" rIns="142240" bIns="76201" numCol="1" spcCol="1270" anchor="ctr" anchorCtr="0">
            <a:noAutofit/>
          </a:bodyPr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 রিয়াজুল ইসলাম</a:t>
            </a:r>
          </a:p>
        </p:txBody>
      </p:sp>
      <p:sp>
        <p:nvSpPr>
          <p:cNvPr id="20" name="Freeform 19"/>
          <p:cNvSpPr/>
          <p:nvPr/>
        </p:nvSpPr>
        <p:spPr>
          <a:xfrm>
            <a:off x="264332" y="3194422"/>
            <a:ext cx="6924165" cy="1566447"/>
          </a:xfrm>
          <a:custGeom>
            <a:avLst/>
            <a:gdLst>
              <a:gd name="connsiteX0" fmla="*/ 0 w 4852533"/>
              <a:gd name="connsiteY0" fmla="*/ 0 h 839956"/>
              <a:gd name="connsiteX1" fmla="*/ 4432555 w 4852533"/>
              <a:gd name="connsiteY1" fmla="*/ 0 h 839956"/>
              <a:gd name="connsiteX2" fmla="*/ 4852533 w 4852533"/>
              <a:gd name="connsiteY2" fmla="*/ 419978 h 839956"/>
              <a:gd name="connsiteX3" fmla="*/ 4432555 w 4852533"/>
              <a:gd name="connsiteY3" fmla="*/ 839956 h 839956"/>
              <a:gd name="connsiteX4" fmla="*/ 0 w 4852533"/>
              <a:gd name="connsiteY4" fmla="*/ 839956 h 839956"/>
              <a:gd name="connsiteX5" fmla="*/ 0 w 4852533"/>
              <a:gd name="connsiteY5" fmla="*/ 0 h 83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52533" h="839956">
                <a:moveTo>
                  <a:pt x="4852533" y="839955"/>
                </a:moveTo>
                <a:lnTo>
                  <a:pt x="419978" y="839955"/>
                </a:lnTo>
                <a:lnTo>
                  <a:pt x="0" y="419978"/>
                </a:lnTo>
                <a:lnTo>
                  <a:pt x="419978" y="1"/>
                </a:lnTo>
                <a:lnTo>
                  <a:pt x="4852533" y="1"/>
                </a:lnTo>
                <a:lnTo>
                  <a:pt x="4852533" y="83995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80387" tIns="91441" rIns="170688" bIns="91440" numCol="1" spcCol="1270" anchor="ctr" anchorCtr="0">
            <a:noAutofit/>
          </a:bodyPr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সমাজ কল্যাণ বিদ্যাবীথি স্কুল এন্ড কলেজ, রংপুর</a:t>
            </a:r>
            <a:endParaRPr lang="bn-BD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152233" y="5019396"/>
            <a:ext cx="5160825" cy="1073278"/>
          </a:xfrm>
          <a:custGeom>
            <a:avLst/>
            <a:gdLst>
              <a:gd name="connsiteX0" fmla="*/ 0 w 4403737"/>
              <a:gd name="connsiteY0" fmla="*/ 0 h 839956"/>
              <a:gd name="connsiteX1" fmla="*/ 3983759 w 4403737"/>
              <a:gd name="connsiteY1" fmla="*/ 0 h 839956"/>
              <a:gd name="connsiteX2" fmla="*/ 4403737 w 4403737"/>
              <a:gd name="connsiteY2" fmla="*/ 419978 h 839956"/>
              <a:gd name="connsiteX3" fmla="*/ 3983759 w 4403737"/>
              <a:gd name="connsiteY3" fmla="*/ 839956 h 839956"/>
              <a:gd name="connsiteX4" fmla="*/ 0 w 4403737"/>
              <a:gd name="connsiteY4" fmla="*/ 839956 h 839956"/>
              <a:gd name="connsiteX5" fmla="*/ 0 w 4403737"/>
              <a:gd name="connsiteY5" fmla="*/ 0 h 83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3737" h="839956">
                <a:moveTo>
                  <a:pt x="4403737" y="839955"/>
                </a:moveTo>
                <a:lnTo>
                  <a:pt x="419978" y="839955"/>
                </a:lnTo>
                <a:lnTo>
                  <a:pt x="0" y="419978"/>
                </a:lnTo>
                <a:lnTo>
                  <a:pt x="419978" y="1"/>
                </a:lnTo>
                <a:lnTo>
                  <a:pt x="4403737" y="1"/>
                </a:lnTo>
                <a:lnTo>
                  <a:pt x="4403737" y="839955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80387" tIns="68581" rIns="128016" bIns="68580" numCol="1" spcCol="1270" anchor="ctr" anchorCtr="0">
            <a:noAutofit/>
          </a:bodyPr>
          <a:lstStyle/>
          <a:p>
            <a:pPr algn="ctr"/>
            <a:r>
              <a:rPr lang="bn-BD" sz="36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BD" sz="36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শিক্ষক(গণিত)</a:t>
            </a:r>
            <a:endParaRPr lang="bn-BD" sz="36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7543800" y="1767846"/>
            <a:ext cx="4191000" cy="44196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শ্রেণীঃ নবম</a:t>
            </a:r>
          </a:p>
          <a:p>
            <a:r>
              <a:rPr lang="bn-BD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গণিত </a:t>
            </a:r>
            <a:r>
              <a:rPr lang="bn-BD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 দ্বিতীয়</a:t>
            </a:r>
          </a:p>
          <a:p>
            <a:r>
              <a:rPr lang="bn-BD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বিষয়ঃসেট</a:t>
            </a:r>
          </a:p>
          <a:p>
            <a:r>
              <a:rPr lang="bn-BD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 ৪৫ মিনিট</a:t>
            </a:r>
          </a:p>
          <a:p>
            <a:r>
              <a:rPr lang="bn-IN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7087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 animBg="1"/>
      <p:bldP spid="20" grpId="0" animBg="1"/>
      <p:bldP spid="22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New folder(Photo)\jewelry-shop-window-267885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89"/>
          <a:stretch>
            <a:fillRect/>
          </a:stretch>
        </p:blipFill>
        <p:spPr bwMode="auto">
          <a:xfrm>
            <a:off x="1649414" y="609600"/>
            <a:ext cx="4217987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D:\New folder(Photo)\19505-Vintage-China-Tea-Se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0" b="2940"/>
          <a:stretch>
            <a:fillRect/>
          </a:stretch>
        </p:blipFill>
        <p:spPr bwMode="auto">
          <a:xfrm>
            <a:off x="6019801" y="609600"/>
            <a:ext cx="436562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D:\New folder(Photo)\323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5" t="17189" r="1489" b="3313"/>
          <a:stretch>
            <a:fillRect/>
          </a:stretch>
        </p:blipFill>
        <p:spPr bwMode="auto">
          <a:xfrm>
            <a:off x="1649414" y="3810000"/>
            <a:ext cx="4217987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Doel-1612i3\Desktop\relationclient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068" y="0"/>
            <a:ext cx="5909469" cy="6667500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Doel-1612i3\Desktop\build-relationship-with-blogger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63196"/>
            <a:ext cx="5568949" cy="6400675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glow rad="228600">
              <a:schemeClr val="accent6">
                <a:satMod val="175000"/>
                <a:alpha val="40000"/>
              </a:schemeClr>
            </a:glow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38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8839200" cy="6400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04800"/>
            <a:ext cx="8878584" cy="666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25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609601"/>
            <a:ext cx="4626944" cy="2897409"/>
          </a:xfrm>
          <a:prstGeom prst="rect">
            <a:avLst/>
          </a:prstGeom>
        </p:spPr>
      </p:pic>
      <p:pic>
        <p:nvPicPr>
          <p:cNvPr id="3" name="Picture 2" descr="i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457201"/>
            <a:ext cx="4114800" cy="2878667"/>
          </a:xfrm>
          <a:prstGeom prst="rect">
            <a:avLst/>
          </a:prstGeom>
        </p:spPr>
      </p:pic>
      <p:pic>
        <p:nvPicPr>
          <p:cNvPr id="4" name="Picture 3" descr="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3687580"/>
            <a:ext cx="4648200" cy="2256020"/>
          </a:xfrm>
          <a:prstGeom prst="rect">
            <a:avLst/>
          </a:prstGeom>
        </p:spPr>
      </p:pic>
      <p:pic>
        <p:nvPicPr>
          <p:cNvPr id="5" name="Picture 4" descr="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0" y="3608212"/>
            <a:ext cx="4114800" cy="233538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24000" y="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BD" sz="4800" b="1" i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4800" b="1" i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06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Arrow Callout 2"/>
          <p:cNvSpPr/>
          <p:nvPr/>
        </p:nvSpPr>
        <p:spPr>
          <a:xfrm>
            <a:off x="3124200" y="1676400"/>
            <a:ext cx="6019800" cy="5334000"/>
          </a:xfrm>
          <a:prstGeom prst="downArrow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00B0F0"/>
                </a:solidFill>
              </a:rPr>
              <a:t>সেট</a:t>
            </a:r>
            <a:endParaRPr lang="en-US" sz="9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0134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657603" y="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0200" y="762000"/>
            <a:ext cx="7819769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/>
            <a:r>
              <a:rPr lang="bn-BD" sz="8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 ফল </a:t>
            </a:r>
          </a:p>
          <a:p>
            <a:pPr marL="742950" indent="-742950"/>
            <a:r>
              <a:rPr lang="bn-BD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সেট কি তা বলতে পারবে </a:t>
            </a:r>
            <a:r>
              <a:rPr lang="bn-BD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742950" indent="-742950"/>
            <a:r>
              <a:rPr lang="bn-BD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 সেটের প্রতীক দেখে তা বলতে </a:t>
            </a:r>
            <a:r>
              <a:rPr lang="bn-BD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পারবে। </a:t>
            </a:r>
            <a:endParaRPr lang="bn-BD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742950" indent="-742950"/>
            <a:r>
              <a:rPr lang="bn-BD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৩। সেট প্রকাশের পদ্ধতি ব্যাখ্যা </a:t>
            </a:r>
            <a:r>
              <a:rPr lang="bn-BD" sz="5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 </a:t>
            </a:r>
            <a:r>
              <a:rPr lang="bn-BD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 </a:t>
            </a:r>
            <a:r>
              <a:rPr lang="bn-BD" sz="5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5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914400" indent="-914400">
              <a:buFont typeface="+mj-lt"/>
              <a:buAutoNum type="arabicPeriod"/>
            </a:pPr>
            <a:endParaRPr lang="bn-BD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455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046220" y="1659892"/>
            <a:ext cx="6932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Friends  =  { </a:t>
            </a: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ফাহিম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জহির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মিজান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জুবায়ের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}</a:t>
            </a:r>
            <a:endParaRPr lang="en-MY" sz="32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1703388" y="1720851"/>
            <a:ext cx="396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সংক্ষিপ্ত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endParaRPr lang="en-MY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1828800" y="2590801"/>
            <a:ext cx="2571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>
                <a:latin typeface="NikoshBAN" panose="02000000000000000000" pitchFamily="2" charset="0"/>
                <a:cs typeface="NikoshBAN" panose="02000000000000000000" pitchFamily="2" charset="0"/>
              </a:rPr>
              <a:t>নামের পর কমা দাও</a:t>
            </a:r>
            <a:endParaRPr lang="en-MY" sz="280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1752600" y="3284539"/>
            <a:ext cx="464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>
                <a:latin typeface="NikoshBAN" panose="02000000000000000000" pitchFamily="2" charset="0"/>
                <a:cs typeface="NikoshBAN" panose="02000000000000000000" pitchFamily="2" charset="0"/>
              </a:rPr>
              <a:t>নামের আগে ও পরে  </a:t>
            </a:r>
            <a:r>
              <a:rPr lang="bn-BD" sz="2800">
                <a:latin typeface="NikoshBAN" panose="02000000000000000000" pitchFamily="2" charset="0"/>
                <a:cs typeface="NikoshBAN" panose="02000000000000000000" pitchFamily="2" charset="0"/>
              </a:rPr>
              <a:t>দ্বিতীয় বন্ধনী</a:t>
            </a:r>
            <a:r>
              <a:rPr lang="en-US" sz="2800">
                <a:latin typeface="NikoshBAN" panose="02000000000000000000" pitchFamily="2" charset="0"/>
                <a:cs typeface="NikoshBAN" panose="02000000000000000000" pitchFamily="2" charset="0"/>
              </a:rPr>
              <a:t> দাও</a:t>
            </a:r>
            <a:endParaRPr lang="en-MY" sz="280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1847851" y="3860801"/>
            <a:ext cx="4081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bn-BD" sz="2800">
                <a:latin typeface="NikoshBAN" panose="02000000000000000000" pitchFamily="2" charset="0"/>
                <a:cs typeface="NikoshBAN" panose="02000000000000000000" pitchFamily="2" charset="0"/>
              </a:rPr>
              <a:t>দ্বিতীয় বন্ধনীর</a:t>
            </a:r>
            <a:r>
              <a:rPr lang="en-US" sz="280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>
                <a:latin typeface="NikoshBAN" panose="02000000000000000000" pitchFamily="2" charset="0"/>
                <a:cs typeface="NikoshBAN" panose="02000000000000000000" pitchFamily="2" charset="0"/>
              </a:rPr>
              <a:t>আগে</a:t>
            </a:r>
            <a:r>
              <a:rPr lang="en-US" sz="2800">
                <a:latin typeface="NikoshBAN" panose="02000000000000000000" pitchFamily="2" charset="0"/>
                <a:cs typeface="NikoshBAN" panose="02000000000000000000" pitchFamily="2" charset="0"/>
              </a:rPr>
              <a:t> সমান চিহ্ন দাও</a:t>
            </a:r>
            <a:endParaRPr lang="en-MY" sz="280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1847851" y="4437064"/>
            <a:ext cx="3960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সমান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চিহ্নের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আগে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দাও</a:t>
            </a:r>
            <a:endParaRPr lang="en-MY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5" name="Flowchart: Merge 64"/>
          <p:cNvSpPr/>
          <p:nvPr/>
        </p:nvSpPr>
        <p:spPr>
          <a:xfrm>
            <a:off x="2317750" y="3068638"/>
            <a:ext cx="577850" cy="207962"/>
          </a:xfrm>
          <a:prstGeom prst="flowChartMerg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sz="28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6" name="Flowchart: Merge 65"/>
          <p:cNvSpPr/>
          <p:nvPr/>
        </p:nvSpPr>
        <p:spPr>
          <a:xfrm>
            <a:off x="2317750" y="2438401"/>
            <a:ext cx="654050" cy="174625"/>
          </a:xfrm>
          <a:prstGeom prst="flowChartMerg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sz="28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7" name="Flowchart: Merge 66"/>
          <p:cNvSpPr/>
          <p:nvPr/>
        </p:nvSpPr>
        <p:spPr>
          <a:xfrm>
            <a:off x="2286000" y="4267200"/>
            <a:ext cx="609600" cy="241300"/>
          </a:xfrm>
          <a:prstGeom prst="flowChartMerg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sz="28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9" name="Flowchart: Merge 68"/>
          <p:cNvSpPr/>
          <p:nvPr/>
        </p:nvSpPr>
        <p:spPr>
          <a:xfrm>
            <a:off x="2317750" y="3733800"/>
            <a:ext cx="577850" cy="228600"/>
          </a:xfrm>
          <a:prstGeom prst="flowChartMerg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sz="28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40463" y="2349500"/>
            <a:ext cx="2957512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F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{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f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j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m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z 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}</a:t>
            </a:r>
            <a:endParaRPr lang="en-MY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40463" y="3141663"/>
            <a:ext cx="3465512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D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{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7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5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36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19  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}</a:t>
            </a:r>
            <a:endParaRPr lang="en-MY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172200" y="2209800"/>
            <a:ext cx="3600450" cy="762000"/>
          </a:xfrm>
          <a:prstGeom prst="roundRect">
            <a:avLst>
              <a:gd name="adj" fmla="val 8383"/>
            </a:avLst>
          </a:prstGeom>
          <a:solidFill>
            <a:schemeClr val="bg1">
              <a:alpha val="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5326" name="Rectangle 30"/>
          <p:cNvSpPr>
            <a:spLocks noChangeArrowheads="1"/>
          </p:cNvSpPr>
          <p:nvPr/>
        </p:nvSpPr>
        <p:spPr bwMode="auto">
          <a:xfrm>
            <a:off x="3346451" y="607061"/>
            <a:ext cx="7010400" cy="5635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n-BD" sz="4000" dirty="0">
                <a:latin typeface="NikoshBAN" pitchFamily="2" charset="0"/>
                <a:cs typeface="NikoshBAN" pitchFamily="2" charset="0"/>
              </a:rPr>
              <a:t>সেট লেখার পদ্ধতি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70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7" grpId="0"/>
      <p:bldP spid="48" grpId="0"/>
      <p:bldP spid="49" grpId="0"/>
      <p:bldP spid="50" grpId="0"/>
      <p:bldP spid="63" grpId="0"/>
      <p:bldP spid="65" grpId="0" animBg="1"/>
      <p:bldP spid="66" grpId="0" animBg="1"/>
      <p:bldP spid="67" grpId="0" animBg="1"/>
      <p:bldP spid="69" grpId="0" animBg="1"/>
      <p:bldP spid="28" grpId="0"/>
      <p:bldP spid="29" grpId="0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Magnetic Disk 15"/>
          <p:cNvSpPr/>
          <p:nvPr/>
        </p:nvSpPr>
        <p:spPr>
          <a:xfrm>
            <a:off x="8595360" y="4334209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7086600" y="4885991"/>
            <a:ext cx="2057400" cy="3048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14600" y="4876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Flowchart: Magnetic Disk 20"/>
          <p:cNvSpPr/>
          <p:nvPr/>
        </p:nvSpPr>
        <p:spPr>
          <a:xfrm>
            <a:off x="2514600" y="4343400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Magnetic Disk 21"/>
          <p:cNvSpPr/>
          <p:nvPr/>
        </p:nvSpPr>
        <p:spPr>
          <a:xfrm>
            <a:off x="3200400" y="4343400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Magnetic Disk 22"/>
          <p:cNvSpPr/>
          <p:nvPr/>
        </p:nvSpPr>
        <p:spPr>
          <a:xfrm>
            <a:off x="3886200" y="4343400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Magnetic Disk 23"/>
          <p:cNvSpPr/>
          <p:nvPr/>
        </p:nvSpPr>
        <p:spPr>
          <a:xfrm>
            <a:off x="4572000" y="4343400"/>
            <a:ext cx="609600" cy="533400"/>
          </a:xfrm>
          <a:prstGeom prst="flowChartMagneticDis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4343403" y="2032638"/>
            <a:ext cx="2894103" cy="2476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owchart: Magnetic Disk 35"/>
          <p:cNvSpPr/>
          <p:nvPr/>
        </p:nvSpPr>
        <p:spPr>
          <a:xfrm>
            <a:off x="7923303" y="4352591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Magnetic Disk 36"/>
          <p:cNvSpPr/>
          <p:nvPr/>
        </p:nvSpPr>
        <p:spPr>
          <a:xfrm>
            <a:off x="7237503" y="4352591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Magnetic Disk 37"/>
          <p:cNvSpPr/>
          <p:nvPr/>
        </p:nvSpPr>
        <p:spPr>
          <a:xfrm>
            <a:off x="6330723" y="1474469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/>
            </a:endParaRPr>
          </a:p>
        </p:txBody>
      </p:sp>
      <p:sp>
        <p:nvSpPr>
          <p:cNvPr id="39" name="Flowchart: Magnetic Disk 38"/>
          <p:cNvSpPr/>
          <p:nvPr/>
        </p:nvSpPr>
        <p:spPr>
          <a:xfrm>
            <a:off x="5565661" y="1499235"/>
            <a:ext cx="609600" cy="5334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354" y="1514812"/>
            <a:ext cx="621846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54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3" grpId="0" animBg="1"/>
      <p:bldP spid="24" grpId="0" animBg="1"/>
      <p:bldP spid="36" grpId="0" animBg="1"/>
      <p:bldP spid="37" grpId="0" animBg="1"/>
      <p:bldP spid="38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290</Words>
  <Application>Microsoft Office PowerPoint</Application>
  <PresentationFormat>Custom</PresentationFormat>
  <Paragraphs>77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samaj kallan School</dc:creator>
  <cp:lastModifiedBy>Lenovo</cp:lastModifiedBy>
  <cp:revision>136</cp:revision>
  <dcterms:created xsi:type="dcterms:W3CDTF">2006-08-16T00:00:00Z</dcterms:created>
  <dcterms:modified xsi:type="dcterms:W3CDTF">2019-04-28T05:30:58Z</dcterms:modified>
</cp:coreProperties>
</file>